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375" r:id="rId2"/>
    <p:sldId id="430" r:id="rId3"/>
    <p:sldId id="431" r:id="rId4"/>
    <p:sldId id="383" r:id="rId5"/>
    <p:sldId id="384" r:id="rId6"/>
    <p:sldId id="385" r:id="rId7"/>
    <p:sldId id="386" r:id="rId8"/>
    <p:sldId id="415" r:id="rId9"/>
    <p:sldId id="416" r:id="rId10"/>
    <p:sldId id="417" r:id="rId11"/>
    <p:sldId id="418" r:id="rId12"/>
    <p:sldId id="437" r:id="rId13"/>
    <p:sldId id="391" r:id="rId14"/>
    <p:sldId id="392" r:id="rId15"/>
    <p:sldId id="393" r:id="rId16"/>
    <p:sldId id="419" r:id="rId17"/>
    <p:sldId id="395" r:id="rId18"/>
    <p:sldId id="420" r:id="rId19"/>
    <p:sldId id="421" r:id="rId20"/>
    <p:sldId id="422" r:id="rId21"/>
    <p:sldId id="423" r:id="rId22"/>
    <p:sldId id="424" r:id="rId23"/>
    <p:sldId id="425" r:id="rId24"/>
    <p:sldId id="426" r:id="rId25"/>
    <p:sldId id="427" r:id="rId26"/>
    <p:sldId id="428" r:id="rId27"/>
    <p:sldId id="429" r:id="rId28"/>
    <p:sldId id="432" r:id="rId29"/>
    <p:sldId id="433" r:id="rId30"/>
    <p:sldId id="434" r:id="rId31"/>
    <p:sldId id="435" r:id="rId32"/>
    <p:sldId id="436" r:id="rId33"/>
    <p:sldId id="41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86949" autoAdjust="0"/>
  </p:normalViewPr>
  <p:slideViewPr>
    <p:cSldViewPr snapToGrid="0">
      <p:cViewPr>
        <p:scale>
          <a:sx n="70" d="100"/>
          <a:sy n="70" d="100"/>
        </p:scale>
        <p:origin x="1578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CE092-840D-49A1-8524-FFD8A07E8BCB}" type="datetimeFigureOut">
              <a:rPr lang="en-US" smtClean="0"/>
              <a:pPr/>
              <a:t>10/11/2017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DF4C2-559D-4E9C-B333-9E4170594C9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237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28F80-EB02-48CB-B2D6-D2D40AB2B0E5}" type="datetimeFigureOut">
              <a:rPr lang="en-US" smtClean="0"/>
              <a:pPr/>
              <a:t>10/11/2017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607B8-7130-4D14-9333-DA7CC7AE17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17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011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10/11/2017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21.png"/><Relationship Id="rId9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1.png"/><Relationship Id="rId7" Type="http://schemas.openxmlformats.org/officeDocument/2006/relationships/image" Target="../media/image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4.emf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4.png"/><Relationship Id="rId7" Type="http://schemas.openxmlformats.org/officeDocument/2006/relationships/image" Target="../media/image7.w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35.png"/><Relationship Id="rId9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7.png"/><Relationship Id="rId7" Type="http://schemas.openxmlformats.org/officeDocument/2006/relationships/image" Target="../media/image8.w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4.emf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9.png"/><Relationship Id="rId7" Type="http://schemas.openxmlformats.org/officeDocument/2006/relationships/image" Target="../media/image7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40.png"/><Relationship Id="rId9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41.png"/><Relationship Id="rId7" Type="http://schemas.openxmlformats.org/officeDocument/2006/relationships/image" Target="../media/image7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42.png"/><Relationship Id="rId9" Type="http://schemas.openxmlformats.org/officeDocument/2006/relationships/image" Target="../media/image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emf"/><Relationship Id="rId10" Type="http://schemas.openxmlformats.org/officeDocument/2006/relationships/image" Target="../media/image10.wmf"/><Relationship Id="rId4" Type="http://schemas.openxmlformats.org/officeDocument/2006/relationships/image" Target="../media/image4.emf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Message Manager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/>
              <a:t>General Overview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346" t="11215" r="11215" b="48492"/>
          <a:stretch>
            <a:fillRect/>
          </a:stretch>
        </p:blipFill>
        <p:spPr bwMode="auto">
          <a:xfrm>
            <a:off x="1447800" y="1447800"/>
            <a:ext cx="6096000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021" t="50000" r="14633" b="6153"/>
          <a:stretch>
            <a:fillRect/>
          </a:stretch>
        </p:blipFill>
        <p:spPr bwMode="auto">
          <a:xfrm>
            <a:off x="1453019" y="3752607"/>
            <a:ext cx="6087649" cy="276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595" t="24798" r="44506" b="38306"/>
          <a:stretch>
            <a:fillRect/>
          </a:stretch>
        </p:blipFill>
        <p:spPr bwMode="auto">
          <a:xfrm>
            <a:off x="4012497" y="2010463"/>
            <a:ext cx="4866967" cy="269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4869296" y="2187443"/>
            <a:ext cx="2461587" cy="3539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 l="10432" t="47387" r="25740" b="35951"/>
          <a:stretch>
            <a:fillRect/>
          </a:stretch>
        </p:blipFill>
        <p:spPr bwMode="auto">
          <a:xfrm>
            <a:off x="619665" y="3426310"/>
            <a:ext cx="7457692" cy="146009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l="10585" t="51141" r="25784" b="32460"/>
          <a:stretch>
            <a:fillRect/>
          </a:stretch>
        </p:blipFill>
        <p:spPr bwMode="auto">
          <a:xfrm>
            <a:off x="638174" y="3441057"/>
            <a:ext cx="7458691" cy="1441719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 l="10850" t="51210" r="26174" b="32595"/>
          <a:stretch>
            <a:fillRect/>
          </a:stretch>
        </p:blipFill>
        <p:spPr bwMode="auto">
          <a:xfrm>
            <a:off x="639809" y="3440569"/>
            <a:ext cx="7430134" cy="143304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3304574" y="2452913"/>
            <a:ext cx="1740310" cy="126836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1277258" y="3715657"/>
            <a:ext cx="6545942" cy="12191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/>
              <a:t>Generating a Message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71984" y="205853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2959" t="50000" r="14633" b="6153"/>
          <a:stretch>
            <a:fillRect/>
          </a:stretch>
        </p:blipFill>
        <p:spPr bwMode="auto">
          <a:xfrm>
            <a:off x="1447800" y="3751185"/>
            <a:ext cx="6096000" cy="27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/>
          <p:nvPr/>
        </p:nvGrpSpPr>
        <p:grpSpPr>
          <a:xfrm>
            <a:off x="1447800" y="3763649"/>
            <a:ext cx="6096000" cy="2927664"/>
            <a:chOff x="1447800" y="3754124"/>
            <a:chExt cx="6096000" cy="292766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2952" t="47266" r="14637" b="6366"/>
            <a:stretch>
              <a:fillRect/>
            </a:stretch>
          </p:blipFill>
          <p:spPr bwMode="auto">
            <a:xfrm>
              <a:off x="1447800" y="3754124"/>
              <a:ext cx="6096000" cy="2927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62616" t="77385" r="34524" b="20387"/>
            <a:stretch>
              <a:fillRect/>
            </a:stretch>
          </p:blipFill>
          <p:spPr bwMode="auto">
            <a:xfrm>
              <a:off x="2586038" y="4886193"/>
              <a:ext cx="514351" cy="16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9346" t="11215" r="11215" b="48492"/>
          <a:stretch>
            <a:fillRect/>
          </a:stretch>
        </p:blipFill>
        <p:spPr bwMode="auto">
          <a:xfrm>
            <a:off x="1447800" y="1447800"/>
            <a:ext cx="6096000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3962400" y="6159822"/>
            <a:ext cx="1084671" cy="425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3256965" y="413994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3084881" y="4373470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4740803" y="450757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/>
              <a:t>Generating a Message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26282" t="67856" r="68056" b="21415"/>
          <a:stretch>
            <a:fillRect/>
          </a:stretch>
        </p:blipFill>
        <p:spPr bwMode="auto">
          <a:xfrm>
            <a:off x="2576513" y="4873863"/>
            <a:ext cx="472076" cy="67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 l="26342" t="72139" r="59335" b="5719"/>
          <a:stretch>
            <a:fillRect/>
          </a:stretch>
        </p:blipFill>
        <p:spPr bwMode="auto">
          <a:xfrm>
            <a:off x="2576512" y="5294237"/>
            <a:ext cx="1204913" cy="13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rot="10800000" flipV="1">
            <a:off x="3740809" y="469755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404688" y="503575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8564" y="168986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456" y="294652"/>
            <a:ext cx="8229600" cy="1143000"/>
          </a:xfrm>
        </p:spPr>
        <p:txBody>
          <a:bodyPr/>
          <a:lstStyle/>
          <a:p>
            <a:r>
              <a:rPr lang="en-US" dirty="0"/>
              <a:t>Generating a Message</a:t>
            </a:r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3" cstate="print"/>
          <a:srcRect l="50000" t="11272" r="595" b="16763"/>
          <a:stretch>
            <a:fillRect/>
          </a:stretch>
        </p:blipFill>
        <p:spPr bwMode="auto">
          <a:xfrm>
            <a:off x="354834" y="1500049"/>
            <a:ext cx="8510261" cy="495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flipH="1">
            <a:off x="5865125" y="4116696"/>
            <a:ext cx="593725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6" name="AutoShape 3"/>
          <p:cNvCxnSpPr>
            <a:cxnSpLocks noChangeShapeType="1"/>
          </p:cNvCxnSpPr>
          <p:nvPr/>
        </p:nvCxnSpPr>
        <p:spPr bwMode="auto">
          <a:xfrm>
            <a:off x="204717" y="2388358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" name="AutoShape 3"/>
          <p:cNvCxnSpPr>
            <a:cxnSpLocks noChangeShapeType="1"/>
          </p:cNvCxnSpPr>
          <p:nvPr/>
        </p:nvCxnSpPr>
        <p:spPr bwMode="auto">
          <a:xfrm>
            <a:off x="179696" y="2608997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1" name="AutoShape 3"/>
          <p:cNvCxnSpPr>
            <a:cxnSpLocks noChangeShapeType="1"/>
          </p:cNvCxnSpPr>
          <p:nvPr/>
        </p:nvCxnSpPr>
        <p:spPr bwMode="auto">
          <a:xfrm>
            <a:off x="166049" y="2895600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2" name="AutoShape 3"/>
          <p:cNvCxnSpPr>
            <a:cxnSpLocks noChangeShapeType="1"/>
          </p:cNvCxnSpPr>
          <p:nvPr/>
        </p:nvCxnSpPr>
        <p:spPr bwMode="auto">
          <a:xfrm>
            <a:off x="193344" y="3455158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 Handling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Reactive</a:t>
            </a:r>
          </a:p>
          <a:p>
            <a:pPr lvl="1"/>
            <a:r>
              <a:rPr lang="en-US" dirty="0"/>
              <a:t>Link delivered in Outlook message</a:t>
            </a:r>
          </a:p>
          <a:p>
            <a:pPr lvl="1"/>
            <a:r>
              <a:rPr lang="en-US" dirty="0"/>
              <a:t>Optional pop-up alert</a:t>
            </a:r>
          </a:p>
          <a:p>
            <a:r>
              <a:rPr lang="en-US" dirty="0"/>
              <a:t>Proactive</a:t>
            </a:r>
          </a:p>
          <a:p>
            <a:pPr lvl="1"/>
            <a:r>
              <a:rPr lang="en-US" dirty="0"/>
              <a:t>Message Manager open to ‘My Messages’</a:t>
            </a:r>
          </a:p>
        </p:txBody>
      </p:sp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44" y="221768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644" y="221768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844" y="374168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472844" y="602768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8229600" cy="1143000"/>
          </a:xfrm>
        </p:spPr>
        <p:txBody>
          <a:bodyPr/>
          <a:lstStyle/>
          <a:p>
            <a:r>
              <a:rPr lang="en-US" dirty="0"/>
              <a:t>Reactive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038600" y="2514600"/>
            <a:ext cx="1524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e-Mail Messages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w/ Link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05400" y="53340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124200"/>
            <a:ext cx="685800" cy="553453"/>
          </a:xfrm>
          <a:prstGeom prst="rect">
            <a:avLst/>
          </a:prstGeom>
          <a:noFill/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 rot="2500053">
            <a:off x="5044159" y="4015622"/>
            <a:ext cx="1128713" cy="135714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276600"/>
            <a:ext cx="685800" cy="553453"/>
          </a:xfrm>
          <a:prstGeom prst="rect">
            <a:avLst/>
          </a:prstGeom>
          <a:noFill/>
        </p:spPr>
      </p:pic>
      <p:pic>
        <p:nvPicPr>
          <p:cNvPr id="17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429000"/>
            <a:ext cx="685800" cy="553453"/>
          </a:xfrm>
          <a:prstGeom prst="rect">
            <a:avLst/>
          </a:prstGeom>
          <a:noFill/>
        </p:spPr>
      </p:pic>
      <p:pic>
        <p:nvPicPr>
          <p:cNvPr id="18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581400"/>
            <a:ext cx="685800" cy="553453"/>
          </a:xfrm>
          <a:prstGeom prst="rect">
            <a:avLst/>
          </a:prstGeom>
          <a:noFill/>
        </p:spPr>
      </p:pic>
      <p:sp>
        <p:nvSpPr>
          <p:cNvPr id="19" name="AutoShape 4"/>
          <p:cNvSpPr>
            <a:spLocks noChangeArrowheads="1"/>
          </p:cNvSpPr>
          <p:nvPr/>
        </p:nvSpPr>
        <p:spPr bwMode="auto">
          <a:xfrm rot="2878834">
            <a:off x="4828838" y="4216517"/>
            <a:ext cx="1072140" cy="142876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3186177">
            <a:off x="4641702" y="4391149"/>
            <a:ext cx="1072140" cy="138368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 rot="3473362">
            <a:off x="4457591" y="4560715"/>
            <a:ext cx="1072140" cy="14287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10200" y="51054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48006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48400" y="4724400"/>
            <a:ext cx="1219200" cy="8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6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7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1" grpId="0"/>
      <p:bldP spid="12" grpId="0"/>
      <p:bldP spid="15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Message Delivery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376" t="34234" r="10315" b="6118"/>
          <a:stretch>
            <a:fillRect/>
          </a:stretch>
        </p:blipFill>
        <p:spPr bwMode="auto">
          <a:xfrm>
            <a:off x="362857" y="2177143"/>
            <a:ext cx="8171543" cy="444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43200" y="14478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Reactive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29910" t="39087" r="29762" b="39286"/>
          <a:stretch>
            <a:fillRect/>
          </a:stretch>
        </p:blipFill>
        <p:spPr bwMode="auto">
          <a:xfrm>
            <a:off x="3164114" y="3236686"/>
            <a:ext cx="3933372" cy="158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596" y="17048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996" y="17048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196" y="169448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459196" y="398048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Message Delivery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0" y="14478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Reactive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1528762" y="2070735"/>
            <a:ext cx="5424488" cy="433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20" y="71640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20" y="71640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620" y="224040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636620" y="452640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8229600" cy="1143000"/>
          </a:xfrm>
        </p:spPr>
        <p:txBody>
          <a:bodyPr/>
          <a:lstStyle/>
          <a:p>
            <a:r>
              <a:rPr lang="en-US" dirty="0"/>
              <a:t>Proactive</a:t>
            </a:r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</p:spPr>
        <p:txBody>
          <a:bodyPr/>
          <a:lstStyle/>
          <a:p>
            <a:pPr>
              <a:defRPr/>
            </a:pPr>
            <a:fld id="{D33BC184-18B5-45BF-A1C2-EB8821EDCB7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6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7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7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  <p:sp>
        <p:nvSpPr>
          <p:cNvPr id="29" name="Left-Right Arrow 28"/>
          <p:cNvSpPr/>
          <p:nvPr/>
        </p:nvSpPr>
        <p:spPr>
          <a:xfrm rot="2592473">
            <a:off x="4856529" y="2957705"/>
            <a:ext cx="2293257" cy="706961"/>
          </a:xfrm>
          <a:prstGeom prst="leftRightArrow">
            <a:avLst/>
          </a:prstGeom>
          <a:gradFill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Message Delivery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90800" y="12954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Proactive</a:t>
            </a:r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708" y="112584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108" y="112584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08" y="264984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377308" y="493584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4659529" y="4433894"/>
            <a:ext cx="474049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Process 24"/>
          <p:cNvSpPr/>
          <p:nvPr/>
        </p:nvSpPr>
        <p:spPr>
          <a:xfrm>
            <a:off x="3840045" y="4420246"/>
            <a:ext cx="654242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3238252" y="356347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 flipV="1">
            <a:off x="4047251" y="354874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4834376" y="345757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5" descr="cid:image004.png@01CDDDDE.A51027B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0371" y="3002507"/>
            <a:ext cx="42005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Straight Arrow Connector 26"/>
          <p:cNvCxnSpPr/>
          <p:nvPr/>
        </p:nvCxnSpPr>
        <p:spPr>
          <a:xfrm rot="10800000" flipV="1">
            <a:off x="4290419" y="240578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 cstate="print"/>
          <a:srcRect l="57917" t="10532" r="15957" b="80833"/>
          <a:stretch>
            <a:fillRect/>
          </a:stretch>
        </p:blipFill>
        <p:spPr bwMode="auto">
          <a:xfrm>
            <a:off x="518601" y="3876195"/>
            <a:ext cx="7902055" cy="122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Straight Arrow Connector 22"/>
          <p:cNvCxnSpPr/>
          <p:nvPr/>
        </p:nvCxnSpPr>
        <p:spPr>
          <a:xfrm rot="10800000" flipV="1">
            <a:off x="4524705" y="401849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5480050" y="3977554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 flipV="1">
            <a:off x="6025958" y="3977554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18" y="3944816"/>
            <a:ext cx="7876669" cy="2006452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Flowchart: Process 34"/>
          <p:cNvSpPr/>
          <p:nvPr/>
        </p:nvSpPr>
        <p:spPr>
          <a:xfrm>
            <a:off x="4659529" y="4433894"/>
            <a:ext cx="474049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Process 38"/>
          <p:cNvSpPr/>
          <p:nvPr/>
        </p:nvSpPr>
        <p:spPr>
          <a:xfrm>
            <a:off x="3840045" y="4420246"/>
            <a:ext cx="654242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616479" y="4373342"/>
            <a:ext cx="856341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Arrow Connector 40"/>
          <p:cNvCxnSpPr/>
          <p:nvPr/>
        </p:nvCxnSpPr>
        <p:spPr>
          <a:xfrm rot="10800000" flipV="1">
            <a:off x="1481254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 flipV="1">
            <a:off x="2436598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0800000" flipV="1">
            <a:off x="3241816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649753" y="1489710"/>
            <a:ext cx="6243638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/>
              <a:t>Message Contents</a:t>
            </a:r>
          </a:p>
        </p:txBody>
      </p:sp>
      <p:sp>
        <p:nvSpPr>
          <p:cNvPr id="10" name="Oval 9"/>
          <p:cNvSpPr/>
          <p:nvPr/>
        </p:nvSpPr>
        <p:spPr>
          <a:xfrm>
            <a:off x="1426041" y="4772025"/>
            <a:ext cx="4196442" cy="904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58209" t="45786" r="11414" b="32265"/>
          <a:stretch>
            <a:fillRect/>
          </a:stretch>
        </p:blipFill>
        <p:spPr bwMode="auto">
          <a:xfrm>
            <a:off x="377148" y="2943225"/>
            <a:ext cx="800843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1454616" y="3648075"/>
            <a:ext cx="4196442" cy="1276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58209" t="66922" r="11414" b="18355"/>
          <a:stretch>
            <a:fillRect/>
          </a:stretch>
        </p:blipFill>
        <p:spPr bwMode="auto">
          <a:xfrm>
            <a:off x="377148" y="4676775"/>
            <a:ext cx="800843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684" y="16717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084" y="16717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84" y="31957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882284" y="54817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506"/>
            <a:ext cx="8229600" cy="886264"/>
          </a:xfrm>
        </p:spPr>
        <p:txBody>
          <a:bodyPr>
            <a:normAutofit/>
          </a:bodyPr>
          <a:lstStyle/>
          <a:p>
            <a:r>
              <a:rPr lang="en-US" dirty="0"/>
              <a:t>What is Message Manager?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8972"/>
            <a:ext cx="8229600" cy="4875628"/>
          </a:xfrm>
        </p:spPr>
        <p:txBody>
          <a:bodyPr>
            <a:normAutofit/>
          </a:bodyPr>
          <a:lstStyle/>
          <a:p>
            <a:r>
              <a:rPr lang="en-US" dirty="0"/>
              <a:t>Secure, web-based, tool used to convey a message on behalf of a veteran to a predefined destination.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45289" y="1489710"/>
            <a:ext cx="6243638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1556955" y="2438400"/>
            <a:ext cx="4346122" cy="15965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 l="58124" t="20709" r="11442" b="53356"/>
          <a:stretch>
            <a:fillRect/>
          </a:stretch>
        </p:blipFill>
        <p:spPr bwMode="auto">
          <a:xfrm>
            <a:off x="235702" y="2752726"/>
            <a:ext cx="7712729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/>
          <p:nvPr/>
        </p:nvCxnSpPr>
        <p:spPr>
          <a:xfrm rot="10800000" flipV="1">
            <a:off x="1517495" y="2307770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1510237" y="260531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340524" y="363582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632046" y="4924424"/>
            <a:ext cx="994682" cy="3878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10800000" flipV="1">
            <a:off x="2315780" y="301897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26562" t="59500" r="62188" b="24000"/>
          <a:stretch>
            <a:fillRect/>
          </a:stretch>
        </p:blipFill>
        <p:spPr bwMode="auto">
          <a:xfrm>
            <a:off x="1328356" y="3400579"/>
            <a:ext cx="1417449" cy="129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 l="26875" t="63000" r="21875" b="17000"/>
          <a:stretch>
            <a:fillRect/>
          </a:stretch>
        </p:blipFill>
        <p:spPr bwMode="auto">
          <a:xfrm>
            <a:off x="1361920" y="3809089"/>
            <a:ext cx="6503307" cy="1578885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/>
              <a:t>Message Contents</a:t>
            </a:r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332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732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932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895932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1959429" y="1480456"/>
            <a:ext cx="5036457" cy="4978401"/>
            <a:chOff x="-246743" y="-2235201"/>
            <a:chExt cx="9753601" cy="993503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3175"/>
            <a:stretch>
              <a:fillRect/>
            </a:stretch>
          </p:blipFill>
          <p:spPr bwMode="auto">
            <a:xfrm>
              <a:off x="-246742" y="-2235201"/>
              <a:ext cx="9753600" cy="7082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43800" b="3125"/>
            <a:stretch>
              <a:fillRect/>
            </a:stretch>
          </p:blipFill>
          <p:spPr bwMode="auto">
            <a:xfrm>
              <a:off x="-246743" y="3817257"/>
              <a:ext cx="9753600" cy="3882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32987" t="81717" r="34624" b="8470"/>
          <a:stretch>
            <a:fillRect/>
          </a:stretch>
        </p:blipFill>
        <p:spPr bwMode="auto">
          <a:xfrm>
            <a:off x="1944914" y="5457371"/>
            <a:ext cx="5065486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3352800" y="5718629"/>
            <a:ext cx="2206172" cy="7547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/>
              <a:t>Message Contents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68" y="1461144"/>
            <a:ext cx="6090276" cy="51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4564" y="2230257"/>
            <a:ext cx="1158484" cy="127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/>
              <a:t>Search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3373"/>
          <a:stretch>
            <a:fillRect/>
          </a:stretch>
        </p:blipFill>
        <p:spPr bwMode="auto">
          <a:xfrm>
            <a:off x="720501" y="1891656"/>
            <a:ext cx="6052457" cy="438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57890" t="10477" r="8381" b="81064"/>
          <a:stretch>
            <a:fillRect/>
          </a:stretch>
        </p:blipFill>
        <p:spPr bwMode="auto">
          <a:xfrm>
            <a:off x="834632" y="2436414"/>
            <a:ext cx="588548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1941431" y="2396046"/>
            <a:ext cx="856341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094" t="72433" r="3380" b="22951"/>
          <a:stretch>
            <a:fillRect/>
          </a:stretch>
        </p:blipFill>
        <p:spPr bwMode="auto">
          <a:xfrm>
            <a:off x="812453" y="2979339"/>
            <a:ext cx="5781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5947" y="2294837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539779" y="1656706"/>
            <a:ext cx="5829300" cy="467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l="59867" t="19652" r="10360" b="56896"/>
          <a:stretch>
            <a:fillRect/>
          </a:stretch>
        </p:blipFill>
        <p:spPr bwMode="auto">
          <a:xfrm>
            <a:off x="910012" y="2907969"/>
            <a:ext cx="6609106" cy="208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1431953" y="2408133"/>
            <a:ext cx="4060826" cy="14523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2932368" y="304222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2934636" y="33261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2911050" y="35547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37500" t="48760" r="47321" b="38343"/>
          <a:stretch>
            <a:fillRect/>
          </a:stretch>
        </p:blipFill>
        <p:spPr bwMode="auto">
          <a:xfrm>
            <a:off x="1692304" y="4365293"/>
            <a:ext cx="1219704" cy="77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/>
          <p:nvPr/>
        </p:nvCxnSpPr>
        <p:spPr>
          <a:xfrm rot="10800000" flipV="1">
            <a:off x="3870807" y="3837336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/>
              <a:t>Search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63359" t="38639" r="11211" b="33714"/>
          <a:stretch>
            <a:fillRect/>
          </a:stretch>
        </p:blipFill>
        <p:spPr bwMode="auto">
          <a:xfrm>
            <a:off x="1692304" y="4574844"/>
            <a:ext cx="56292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rot="10800000" flipV="1">
            <a:off x="2418018" y="262312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342" y="2276473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222835" y="1448571"/>
            <a:ext cx="6751223" cy="540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37766" t="39548" r="53421" b="58879"/>
          <a:stretch>
            <a:fillRect/>
          </a:stretch>
        </p:blipFill>
        <p:spPr bwMode="auto">
          <a:xfrm>
            <a:off x="2503074" y="3021630"/>
            <a:ext cx="533400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3133991" y="237506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439740" y="3458401"/>
            <a:ext cx="1275442" cy="3057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8780" t="58333" r="10714" b="28175"/>
          <a:stretch>
            <a:fillRect/>
          </a:stretch>
        </p:blipFill>
        <p:spPr bwMode="auto">
          <a:xfrm>
            <a:off x="222835" y="4217157"/>
            <a:ext cx="6368310" cy="80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/>
              <a:t>Search</a:t>
            </a:r>
          </a:p>
        </p:txBody>
      </p:sp>
      <p:pic>
        <p:nvPicPr>
          <p:cNvPr id="11" name="Picture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9233" y="2324140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1228725" y="1597711"/>
            <a:ext cx="6372225" cy="510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4674" y="415989"/>
            <a:ext cx="8229600" cy="1143000"/>
          </a:xfrm>
        </p:spPr>
        <p:txBody>
          <a:bodyPr/>
          <a:lstStyle/>
          <a:p>
            <a:r>
              <a:rPr lang="en-US" dirty="0"/>
              <a:t>Performance Reporting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5002763" y="177845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4312004" y="27339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4052742" y="317511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4321399" y="353379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930191" y="4547079"/>
            <a:ext cx="889460" cy="291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1228725" y="1605915"/>
            <a:ext cx="6362700" cy="509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l="50039"/>
          <a:stretch>
            <a:fillRect/>
          </a:stretch>
        </p:blipFill>
        <p:spPr bwMode="auto">
          <a:xfrm>
            <a:off x="1229238" y="1604245"/>
            <a:ext cx="6371712" cy="510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Performance Reporting</a:t>
            </a:r>
          </a:p>
        </p:txBody>
      </p:sp>
      <p:sp>
        <p:nvSpPr>
          <p:cNvPr id="6" name="Oval 5"/>
          <p:cNvSpPr/>
          <p:nvPr/>
        </p:nvSpPr>
        <p:spPr>
          <a:xfrm>
            <a:off x="3130195" y="2462962"/>
            <a:ext cx="2501428" cy="15089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00399" y="3804104"/>
            <a:ext cx="2343151" cy="6440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1238248" y="1604581"/>
            <a:ext cx="6354423" cy="509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Performance Reporting</a:t>
            </a:r>
          </a:p>
        </p:txBody>
      </p:sp>
      <p:sp>
        <p:nvSpPr>
          <p:cNvPr id="7" name="Oval 6"/>
          <p:cNvSpPr/>
          <p:nvPr/>
        </p:nvSpPr>
        <p:spPr>
          <a:xfrm>
            <a:off x="2311592" y="2670262"/>
            <a:ext cx="4374958" cy="5491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16342" y="5203912"/>
            <a:ext cx="4374958" cy="5491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854"/>
            <a:ext cx="8229600" cy="750627"/>
          </a:xfrm>
        </p:spPr>
        <p:txBody>
          <a:bodyPr>
            <a:normAutofit fontScale="90000"/>
          </a:bodyPr>
          <a:lstStyle/>
          <a:p>
            <a:r>
              <a:rPr lang="en-US" dirty="0"/>
              <a:t>In Summary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55" y="1578880"/>
            <a:ext cx="1160571" cy="139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5719" y="1433015"/>
            <a:ext cx="7738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 Use the tool when you cannot address the Veteran need on the phone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Set positive tone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Provide resolution goal/timeframe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964" y="396132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364" y="4043212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7" y="4045487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679140" y="4315030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3712191"/>
            <a:ext cx="72879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 Open the tool when you have office time and check “My Team or My Assigned”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Only “complete” messages when Veteran need satisfied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Be diligent in acting on messages so Veterans can gain faith in the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1757"/>
          </a:xfrm>
        </p:spPr>
        <p:txBody>
          <a:bodyPr>
            <a:normAutofit/>
          </a:bodyPr>
          <a:lstStyle/>
          <a:p>
            <a:r>
              <a:rPr lang="en-US" sz="4400" dirty="0"/>
              <a:t>Testimonials- Call Center Clerks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7"/>
            <a:ext cx="8229600" cy="4659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“Here in the call center, we get many repeat callers who are checking on the meds that they have previously called in. I can easily search their name and find that the action has been completed and the request taken care of. This goes for nurse calls and other reasons as well. I am able to give the veteran the answer on the first call.”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“Message manager makes my job in the call center a lot easier and more importantly PACT teams are able to provide great customer service to the veterans we serve.”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3691" y="282342"/>
            <a:ext cx="1282888" cy="158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506"/>
            <a:ext cx="8229600" cy="886264"/>
          </a:xfrm>
        </p:spPr>
        <p:txBody>
          <a:bodyPr>
            <a:normAutofit fontScale="90000"/>
          </a:bodyPr>
          <a:lstStyle/>
          <a:p>
            <a:r>
              <a:rPr lang="en-US" dirty="0"/>
              <a:t>Advantages of Message Manager?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8972"/>
            <a:ext cx="8229600" cy="4875628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Eliminates disruptions from live, unpredictable call transfers</a:t>
            </a:r>
          </a:p>
          <a:p>
            <a:pPr lvl="1"/>
            <a:r>
              <a:rPr lang="en-US" dirty="0"/>
              <a:t>Enables staff to better manage their time by prioritizing callbacks</a:t>
            </a:r>
          </a:p>
          <a:p>
            <a:pPr lvl="1"/>
            <a:r>
              <a:rPr lang="en-US" dirty="0"/>
              <a:t>Provides a team based approach to message handling and response.</a:t>
            </a:r>
          </a:p>
          <a:p>
            <a:pPr lvl="1"/>
            <a:r>
              <a:rPr lang="en-US" dirty="0"/>
              <a:t>Creates visibility of the message status; i.e. in-process, complete.</a:t>
            </a:r>
          </a:p>
          <a:p>
            <a:pPr lvl="1"/>
            <a:r>
              <a:rPr lang="en-US" dirty="0"/>
              <a:t>Reduces view alerts and increases accuracy of assignment.</a:t>
            </a:r>
          </a:p>
          <a:p>
            <a:pPr lvl="1"/>
            <a:r>
              <a:rPr lang="en-US" dirty="0"/>
              <a:t>Tracks the message activity and reports performance.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018" y="764275"/>
            <a:ext cx="8229600" cy="2119162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Testimonial-Deputy Chief of Staff </a:t>
            </a:r>
            <a:br>
              <a:rPr lang="en-US" sz="4900" dirty="0"/>
            </a:br>
            <a:r>
              <a:rPr lang="en-US" sz="4900" dirty="0"/>
              <a:t>for Outpatient Care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“Message Manager has changed the way we are able to communicate with Patients in a dramatic way.  We now have a reliable number to give Patients to reach their PACT teams.  Prior to this, when a Patient would ask me how they can reach me, I would give them a blank stare because I knew our system was unreliable at best.  Now with Message Manager, I can confidently tell them if they call our call center, they will get a response within 2 business days.”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80" y="167246"/>
            <a:ext cx="955320" cy="260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38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925" y="731383"/>
            <a:ext cx="8229600" cy="728927"/>
          </a:xfrm>
        </p:spPr>
        <p:txBody>
          <a:bodyPr>
            <a:normAutofit fontScale="90000"/>
          </a:bodyPr>
          <a:lstStyle/>
          <a:p>
            <a:r>
              <a:rPr lang="en-US" dirty="0"/>
              <a:t>Testimonials- Nurse Case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7"/>
            <a:ext cx="8229600" cy="46595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/>
              <a:t>“I definitely find my calls more organized.  I find less time calling back and forth with why the patient is calling: </a:t>
            </a:r>
            <a:r>
              <a:rPr lang="en-US" sz="2800" dirty="0" err="1"/>
              <a:t>ie</a:t>
            </a:r>
            <a:r>
              <a:rPr lang="en-US" sz="2800" dirty="0"/>
              <a:t>: I have a reason the patient called-not just the patient wants you to call them.  That saves minutes, which add up by the end of the day.”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“I have less view alerts for phone messages (which as we all know is inappropriate for the chart).”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“In CPRS we cannot track the number of phone calls, or how quickly/or slowly the message is answered.  With Message Manager we can.”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099" y="262781"/>
            <a:ext cx="762831" cy="267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79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925" y="731384"/>
            <a:ext cx="8229600" cy="742574"/>
          </a:xfrm>
        </p:spPr>
        <p:txBody>
          <a:bodyPr>
            <a:normAutofit fontScale="90000"/>
          </a:bodyPr>
          <a:lstStyle/>
          <a:p>
            <a:r>
              <a:rPr lang="en-US" dirty="0"/>
              <a:t>Testimonials- Nurse Case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245" y="1774209"/>
            <a:ext cx="8229600" cy="4577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“Most importantly Message Manager impacts the veteran: less time being transferred around, or paper messages getting lost.”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“With Message Manager I feel the workload is more manageable.”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“Honestly If I didn’t like it I would not use it, and our numbers show we are using it, not to mention our effectiveness.”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099" y="262781"/>
            <a:ext cx="762831" cy="267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8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1379"/>
            <a:ext cx="8229600" cy="48219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/>
              <a:t>OPERATIONAL</a:t>
            </a:r>
          </a:p>
          <a:p>
            <a:r>
              <a:rPr lang="en-US" dirty="0"/>
              <a:t>John Provenzano </a:t>
            </a:r>
          </a:p>
          <a:p>
            <a:pPr lvl="1">
              <a:buNone/>
            </a:pPr>
            <a:r>
              <a:rPr lang="en-US" dirty="0"/>
              <a:t>		</a:t>
            </a:r>
            <a:r>
              <a:rPr lang="en-US" sz="2900" dirty="0"/>
              <a:t>VISN 12 Centralized Attendant Manager</a:t>
            </a:r>
          </a:p>
          <a:p>
            <a:pPr lvl="1">
              <a:buNone/>
            </a:pPr>
            <a:r>
              <a:rPr lang="en-US" sz="2900" dirty="0"/>
              <a:t>		(608) 256-1901; x14000</a:t>
            </a:r>
          </a:p>
          <a:p>
            <a:pPr lvl="1">
              <a:buNone/>
            </a:pPr>
            <a:r>
              <a:rPr lang="en-US" sz="2900" dirty="0"/>
              <a:t>		john.provenzano@va.gov</a:t>
            </a:r>
          </a:p>
          <a:p>
            <a:pPr lvl="1">
              <a:buNone/>
            </a:pPr>
            <a:endParaRPr lang="en-US" dirty="0"/>
          </a:p>
          <a:p>
            <a:r>
              <a:rPr lang="en-US" dirty="0"/>
              <a:t>Jeffrey Bott</a:t>
            </a:r>
          </a:p>
          <a:p>
            <a:pPr lvl="2">
              <a:buNone/>
            </a:pPr>
            <a:r>
              <a:rPr lang="en-US" sz="2900" dirty="0"/>
              <a:t>Administrative Officer Ambulatory Care </a:t>
            </a:r>
          </a:p>
          <a:p>
            <a:pPr lvl="2">
              <a:buNone/>
            </a:pPr>
            <a:r>
              <a:rPr lang="en-US" sz="2900" dirty="0"/>
              <a:t>(312) 569-7923</a:t>
            </a:r>
          </a:p>
          <a:p>
            <a:pPr lvl="2">
              <a:buNone/>
            </a:pPr>
            <a:r>
              <a:rPr lang="en-US" sz="2900" dirty="0"/>
              <a:t>Jeffrey.bott@va.gov</a:t>
            </a:r>
          </a:p>
          <a:p>
            <a:pPr lvl="2">
              <a:buNone/>
            </a:pPr>
            <a:endParaRPr lang="en-US" dirty="0"/>
          </a:p>
          <a:p>
            <a:pPr>
              <a:buNone/>
            </a:pPr>
            <a:r>
              <a:rPr lang="en-US" u="sng" dirty="0"/>
              <a:t>DEVELOPMENT</a:t>
            </a:r>
          </a:p>
          <a:p>
            <a:r>
              <a:rPr lang="en-US" dirty="0"/>
              <a:t>Garrett Knapp</a:t>
            </a:r>
          </a:p>
          <a:p>
            <a:pPr lvl="1">
              <a:buNone/>
            </a:pPr>
            <a:r>
              <a:rPr lang="en-US" dirty="0"/>
              <a:t>		</a:t>
            </a:r>
            <a:r>
              <a:rPr lang="en-US" sz="2900" dirty="0"/>
              <a:t>IRM Network Administrator</a:t>
            </a:r>
          </a:p>
          <a:p>
            <a:pPr lvl="1">
              <a:buNone/>
            </a:pPr>
            <a:r>
              <a:rPr lang="en-US" sz="2900" dirty="0"/>
              <a:t>		(608) 256-1901; x17269 </a:t>
            </a:r>
          </a:p>
          <a:p>
            <a:pPr lvl="1">
              <a:buNone/>
            </a:pPr>
            <a:r>
              <a:rPr lang="en-US" sz="2900" dirty="0"/>
              <a:t>		garrett.knapp@va.gov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038600" y="2514600"/>
            <a:ext cx="1524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e-Mail Messages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w/ Link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05400" y="53340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124200"/>
            <a:ext cx="685800" cy="553453"/>
          </a:xfrm>
          <a:prstGeom prst="rect">
            <a:avLst/>
          </a:prstGeom>
          <a:noFill/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 rot="2500053">
            <a:off x="5044159" y="4015622"/>
            <a:ext cx="1128713" cy="135714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276600"/>
            <a:ext cx="685800" cy="553453"/>
          </a:xfrm>
          <a:prstGeom prst="rect">
            <a:avLst/>
          </a:prstGeom>
          <a:noFill/>
        </p:spPr>
      </p:pic>
      <p:pic>
        <p:nvPicPr>
          <p:cNvPr id="16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429000"/>
            <a:ext cx="685800" cy="553453"/>
          </a:xfrm>
          <a:prstGeom prst="rect">
            <a:avLst/>
          </a:prstGeom>
          <a:noFill/>
        </p:spPr>
      </p:pic>
      <p:pic>
        <p:nvPicPr>
          <p:cNvPr id="17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581400"/>
            <a:ext cx="685800" cy="553453"/>
          </a:xfrm>
          <a:prstGeom prst="rect">
            <a:avLst/>
          </a:prstGeom>
          <a:noFill/>
        </p:spPr>
      </p:pic>
      <p:sp>
        <p:nvSpPr>
          <p:cNvPr id="18" name="AutoShape 4"/>
          <p:cNvSpPr>
            <a:spLocks noChangeArrowheads="1"/>
          </p:cNvSpPr>
          <p:nvPr/>
        </p:nvSpPr>
        <p:spPr bwMode="auto">
          <a:xfrm rot="2878834">
            <a:off x="4828838" y="4216517"/>
            <a:ext cx="1072140" cy="142876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 rot="3186177">
            <a:off x="4641702" y="4391149"/>
            <a:ext cx="1072140" cy="138368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3473362">
            <a:off x="4457591" y="4560715"/>
            <a:ext cx="1072140" cy="14287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" name="Picture 2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10200" y="51054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48006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48400" y="4724400"/>
            <a:ext cx="1219200" cy="8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5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6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  <p:sp>
        <p:nvSpPr>
          <p:cNvPr id="27" name="Left-Right Arrow 26"/>
          <p:cNvSpPr/>
          <p:nvPr/>
        </p:nvSpPr>
        <p:spPr>
          <a:xfrm rot="2592473">
            <a:off x="5219381" y="3101397"/>
            <a:ext cx="1968896" cy="466071"/>
          </a:xfrm>
          <a:prstGeom prst="leftRightArrow">
            <a:avLst/>
          </a:prstGeom>
          <a:gradFill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0800000" flipV="1">
            <a:off x="2090057" y="2554514"/>
            <a:ext cx="1727202" cy="377371"/>
          </a:xfrm>
          <a:prstGeom prst="straightConnector1">
            <a:avLst/>
          </a:prstGeom>
          <a:ln w="28575">
            <a:solidFill>
              <a:schemeClr val="tx1">
                <a:lumMod val="8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Documents and Settings\Jeff\Local Settings\Temporary Internet Files\Content.IE5\P6TD0X67\MC900334032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0629" y="4818743"/>
            <a:ext cx="1187486" cy="1531938"/>
          </a:xfrm>
          <a:prstGeom prst="rect">
            <a:avLst/>
          </a:prstGeom>
          <a:noFill/>
        </p:spPr>
      </p:pic>
      <p:cxnSp>
        <p:nvCxnSpPr>
          <p:cNvPr id="30" name="Straight Arrow Connector 29"/>
          <p:cNvCxnSpPr/>
          <p:nvPr/>
        </p:nvCxnSpPr>
        <p:spPr>
          <a:xfrm rot="5400000">
            <a:off x="1661887" y="2975428"/>
            <a:ext cx="2576286" cy="2039259"/>
          </a:xfrm>
          <a:prstGeom prst="straightConnector1">
            <a:avLst/>
          </a:prstGeom>
          <a:ln w="28575">
            <a:solidFill>
              <a:schemeClr val="tx1">
                <a:lumMod val="8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1" grpId="0"/>
      <p:bldP spid="14" grpId="0" animBg="1"/>
      <p:bldP spid="18" grpId="0" animBg="1"/>
      <p:bldP spid="19" grpId="0" animBg="1"/>
      <p:bldP spid="20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Appropriate Uses of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Medication Renewal Requests</a:t>
            </a:r>
          </a:p>
          <a:p>
            <a:r>
              <a:rPr lang="en-US" dirty="0"/>
              <a:t>Medication Question</a:t>
            </a:r>
          </a:p>
          <a:p>
            <a:r>
              <a:rPr lang="en-US" dirty="0"/>
              <a:t>Referral Request</a:t>
            </a:r>
          </a:p>
          <a:p>
            <a:r>
              <a:rPr lang="en-US" dirty="0"/>
              <a:t>Test Result Request</a:t>
            </a:r>
          </a:p>
          <a:p>
            <a:r>
              <a:rPr lang="en-US" dirty="0"/>
              <a:t>Call-Back Request</a:t>
            </a:r>
          </a:p>
          <a:p>
            <a:r>
              <a:rPr lang="en-US" dirty="0"/>
              <a:t>Within Team Scheduling Requests</a:t>
            </a:r>
          </a:p>
          <a:p>
            <a:r>
              <a:rPr lang="en-US" dirty="0"/>
              <a:t>Messages from Nurse Triage to PACT with follow-up recommendations.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Inappropriate Uses of Messages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Any Documentation Usually Recorded in CPRS</a:t>
            </a:r>
          </a:p>
          <a:p>
            <a:pPr lvl="1"/>
            <a:r>
              <a:rPr lang="en-US" dirty="0"/>
              <a:t>Notating Conversation with Patient</a:t>
            </a:r>
          </a:p>
          <a:p>
            <a:pPr lvl="1"/>
            <a:r>
              <a:rPr lang="en-US" dirty="0"/>
              <a:t>Symptomatic Calls that have NOT been triaged</a:t>
            </a:r>
          </a:p>
          <a:p>
            <a:pPr lvl="1"/>
            <a:r>
              <a:rPr lang="en-US" dirty="0"/>
              <a:t>Care plans or follow-up actions</a:t>
            </a:r>
          </a:p>
          <a:p>
            <a:pPr lvl="1"/>
            <a:r>
              <a:rPr lang="en-US" dirty="0"/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Message Manager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is Organized and Stored According To:</a:t>
            </a:r>
          </a:p>
          <a:p>
            <a:endParaRPr lang="en-US" dirty="0"/>
          </a:p>
          <a:p>
            <a:pPr lvl="1">
              <a:buFont typeface="Arial" pitchFamily="34" charset="0"/>
              <a:buChar char="•"/>
            </a:pPr>
            <a:r>
              <a:rPr lang="en-US" dirty="0"/>
              <a:t>Site</a:t>
            </a:r>
          </a:p>
          <a:p>
            <a:pPr lvl="2"/>
            <a:r>
              <a:rPr lang="en-US" sz="2800" dirty="0"/>
              <a:t>Location</a:t>
            </a:r>
          </a:p>
          <a:p>
            <a:pPr lvl="3">
              <a:buFont typeface="Arial" pitchFamily="34" charset="0"/>
              <a:buChar char="•"/>
            </a:pPr>
            <a:r>
              <a:rPr lang="en-US" sz="2800" dirty="0"/>
              <a:t>‘Teamlet’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49867" t="-1049" r="-37" b="19256"/>
          <a:stretch>
            <a:fillRect/>
          </a:stretch>
        </p:blipFill>
        <p:spPr bwMode="auto">
          <a:xfrm>
            <a:off x="503434" y="1397285"/>
            <a:ext cx="8106308" cy="528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/>
              <a:t>Generating a Message</a:t>
            </a:r>
          </a:p>
        </p:txBody>
      </p:sp>
      <p:sp>
        <p:nvSpPr>
          <p:cNvPr id="5" name="Oval 4"/>
          <p:cNvSpPr/>
          <p:nvPr/>
        </p:nvSpPr>
        <p:spPr>
          <a:xfrm>
            <a:off x="3633239" y="3524036"/>
            <a:ext cx="1164792" cy="3055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6353" t="18051" r="30241" b="29532"/>
          <a:stretch>
            <a:fillRect/>
          </a:stretch>
        </p:blipFill>
        <p:spPr bwMode="auto">
          <a:xfrm>
            <a:off x="2856217" y="2387881"/>
            <a:ext cx="3133618" cy="286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3821027" y="3761132"/>
            <a:ext cx="1304596" cy="371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9459" y="242438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3021" t="50000" r="14633" b="6153"/>
          <a:stretch>
            <a:fillRect/>
          </a:stretch>
        </p:blipFill>
        <p:spPr bwMode="auto">
          <a:xfrm>
            <a:off x="1442435" y="3747797"/>
            <a:ext cx="6098234" cy="277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438" t="11215" r="11215" b="48492"/>
          <a:stretch>
            <a:fillRect/>
          </a:stretch>
        </p:blipFill>
        <p:spPr bwMode="auto">
          <a:xfrm>
            <a:off x="1443038" y="1437526"/>
            <a:ext cx="6098193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>
            <a:off x="2006222" y="3466532"/>
            <a:ext cx="873456" cy="736979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/>
              <a:t>Generating a Message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0150" t="42457" r="24717" b="54734"/>
          <a:stretch>
            <a:fillRect/>
          </a:stretch>
        </p:blipFill>
        <p:spPr bwMode="auto">
          <a:xfrm>
            <a:off x="506437" y="4296873"/>
            <a:ext cx="9345293" cy="357014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4328614" y="4217158"/>
            <a:ext cx="5415887" cy="532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60059" y="4230806"/>
            <a:ext cx="1187355" cy="504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90632" y="4260376"/>
            <a:ext cx="1853822" cy="504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4100" y="168985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0" grpId="1" animBg="1"/>
      <p:bldP spid="11" grpId="0" animBg="1"/>
      <p:bldP spid="11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2924</TotalTime>
  <Words>656</Words>
  <Application>Microsoft Office PowerPoint</Application>
  <PresentationFormat>On-screen Show (4:3)</PresentationFormat>
  <Paragraphs>123</Paragraphs>
  <Slides>33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Constantia</vt:lpstr>
      <vt:lpstr>Wingdings 2</vt:lpstr>
      <vt:lpstr>Flow</vt:lpstr>
      <vt:lpstr>Message Manager</vt:lpstr>
      <vt:lpstr>What is Message Manager?</vt:lpstr>
      <vt:lpstr>Advantages of Message Manager?</vt:lpstr>
      <vt:lpstr>How Does it Work?</vt:lpstr>
      <vt:lpstr>Appropriate Uses of Messages</vt:lpstr>
      <vt:lpstr>Inappropriate Uses of Messages</vt:lpstr>
      <vt:lpstr>Message Manager Data</vt:lpstr>
      <vt:lpstr>Generating a Message</vt:lpstr>
      <vt:lpstr>Generating a Message</vt:lpstr>
      <vt:lpstr>Generating a Message</vt:lpstr>
      <vt:lpstr>Generating a Message</vt:lpstr>
      <vt:lpstr>Generating a Message</vt:lpstr>
      <vt:lpstr>Message Handling </vt:lpstr>
      <vt:lpstr>Reactive</vt:lpstr>
      <vt:lpstr>Message Delivery</vt:lpstr>
      <vt:lpstr>Message Delivery</vt:lpstr>
      <vt:lpstr>Proactive</vt:lpstr>
      <vt:lpstr>Message Delivery</vt:lpstr>
      <vt:lpstr>Message Contents</vt:lpstr>
      <vt:lpstr>Message Contents</vt:lpstr>
      <vt:lpstr>Message Contents</vt:lpstr>
      <vt:lpstr>Search</vt:lpstr>
      <vt:lpstr>Search</vt:lpstr>
      <vt:lpstr>Search</vt:lpstr>
      <vt:lpstr>Performance Reporting</vt:lpstr>
      <vt:lpstr>Performance Reporting</vt:lpstr>
      <vt:lpstr>Performance Reporting</vt:lpstr>
      <vt:lpstr>In Summary</vt:lpstr>
      <vt:lpstr>Testimonials- Call Center Clerks</vt:lpstr>
      <vt:lpstr>Testimonial-Deputy Chief of Staff  for Outpatient Care </vt:lpstr>
      <vt:lpstr>Testimonials- Nurse Case Manager</vt:lpstr>
      <vt:lpstr>Testimonials- Nurse Case Manager</vt:lpstr>
      <vt:lpstr>Acknowledgements</vt:lpstr>
    </vt:vector>
  </TitlesOfParts>
  <Company>DVA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Maximizing Telephone Care in the PACT</dc:title>
  <dc:creator>vhacoshearj</dc:creator>
  <cp:lastModifiedBy>Provenzano, John J.</cp:lastModifiedBy>
  <cp:revision>230</cp:revision>
  <dcterms:created xsi:type="dcterms:W3CDTF">2010-09-17T22:50:21Z</dcterms:created>
  <dcterms:modified xsi:type="dcterms:W3CDTF">2017-10-11T12:50:10Z</dcterms:modified>
</cp:coreProperties>
</file>